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30B560-0B56-4745-8713-5EF1C0061B47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894AAB-2EA0-4781-ADB3-F054D49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6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072404-A6EE-4619-AB14-DC2FD9C18165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D2109E-CDDA-4F0A-AF14-D0EA26AE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Tess/Lady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54653-F905-47F5-BDD2-949DFFF0CA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2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7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6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latin typeface="Gill Sans MT" panose="020B0502020104020203" pitchFamily="34" charset="0"/>
              </a:rPr>
              <a:t>Lady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latin typeface="Gill Sans MT" panose="020B0502020104020203" pitchFamily="34" charset="0"/>
              </a:rPr>
              <a:t>Lady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Lady</a:t>
            </a: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Red </a:t>
            </a:r>
            <a:r>
              <a:rPr lang="en-US" dirty="0">
                <a:latin typeface="Calibri" charset="0"/>
              </a:rPr>
              <a:t>Dot 1: A girlfriend hitting her boyfriend during an argument in a parking lot.</a:t>
            </a:r>
          </a:p>
          <a:p>
            <a:r>
              <a:rPr lang="en-US" dirty="0">
                <a:latin typeface="Calibri" charset="0"/>
              </a:rPr>
              <a:t>Green Dot 1: A bystander calling police when they observe the assault (or stepping in to ask if everything is okay beforehand, if they feel comfortable).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Red Dot 2: A student following another student and repeatedly waiting for her outside of class.</a:t>
            </a:r>
          </a:p>
          <a:p>
            <a:r>
              <a:rPr lang="en-US" dirty="0">
                <a:latin typeface="Calibri" charset="0"/>
              </a:rPr>
              <a:t>Green Dot 2: A classmate telling the professor that he or she thinks the behavior is sketchy/concerning.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Red Dot 3: A husband and wife getting into an argument in a parking lot and one threatening the other.</a:t>
            </a:r>
          </a:p>
          <a:p>
            <a:r>
              <a:rPr lang="en-US" dirty="0">
                <a:latin typeface="Calibri" charset="0"/>
              </a:rPr>
              <a:t>Green Dot 3: A coworker stepping in to de-escalate the argument.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Red Dot 4: A male at a fraternity party pushing a female to drink when she seems like she’s had enough.</a:t>
            </a:r>
          </a:p>
          <a:p>
            <a:r>
              <a:rPr lang="en-US" dirty="0">
                <a:latin typeface="Calibri" charset="0"/>
              </a:rPr>
              <a:t>Green Dot 4: A friend offering to give her a ride home before she leaves with someone who might take advantage.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Red Dot 5: Someone slipping a drug into someone else’s drink at a local bar.</a:t>
            </a:r>
          </a:p>
          <a:p>
            <a:r>
              <a:rPr lang="en-US" dirty="0">
                <a:latin typeface="Calibri" charset="0"/>
              </a:rPr>
              <a:t>Green Dot 5: A bystander dumping out the drink and calling police.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Red Dot 6: A man making unwanted sexual advances toward a female in her residence hall suite.</a:t>
            </a:r>
          </a:p>
          <a:p>
            <a:r>
              <a:rPr lang="en-US" dirty="0">
                <a:latin typeface="Calibri" charset="0"/>
              </a:rPr>
              <a:t>Green Dot 6: Her roommate noticing and suggesting they need to go out for something to get her out of the situation.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Red Dot 7: A woman sending unwanted text messages to a classmate.</a:t>
            </a:r>
          </a:p>
          <a:p>
            <a:r>
              <a:rPr lang="en-US" dirty="0">
                <a:latin typeface="Calibri" charset="0"/>
              </a:rPr>
              <a:t>Green Dot 7: Her friend telling her that she thinks she’s gone too far with the texting.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16103" indent="-275424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01697" indent="-220339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42376" indent="-220339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83055" indent="-220339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23733" indent="-2203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64412" indent="-2203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05091" indent="-2203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45770" indent="-2203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AA1CD28-0007-D549-8E31-9FA08B5EF61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3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81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Lady</a:t>
            </a:r>
          </a:p>
          <a:p>
            <a:endParaRPr lang="en-US" dirty="0" smtClean="0"/>
          </a:p>
          <a:p>
            <a:r>
              <a:rPr lang="en-US" dirty="0" smtClean="0"/>
              <a:t>Talk</a:t>
            </a:r>
            <a:r>
              <a:rPr lang="en-US" baseline="0" dirty="0" smtClean="0"/>
              <a:t> about barriers – afraid your friends will get mad, afraid you will get hurt.  For me – my girls.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7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2109E-CDDA-4F0A-AF14-D0EA26AE12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8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DB19-226E-4FEF-B35B-B03E698E836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826D-F904-4267-B82C-4FF7783C2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5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LNVFPkmZTQ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  <a:cs typeface="Times"/>
              </a:rPr>
              <a:t>Green Dot Training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105400"/>
            <a:ext cx="5908599" cy="12284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Times"/>
              </a:rPr>
              <a:t>General Faculty Meeting Oct. 4, 2016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Times"/>
              </a:rPr>
              <a:t>Emily W. Myers, Associate Clinical Professor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ill Sans MT" panose="020B0502020104020203" pitchFamily="34" charset="0"/>
                <a:cs typeface="Times"/>
              </a:rPr>
              <a:t>Social Work Program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ill Sans MT" panose="020B0502020104020203" pitchFamily="34" charset="0"/>
              <a:cs typeface="Time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2606101" cy="2606101"/>
          </a:xfrm>
          <a:prstGeom prst="ellipse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8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8669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How can you encourage </a:t>
            </a:r>
            <a:r>
              <a:rPr lang="en-US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Green Dot </a:t>
            </a:r>
            <a:r>
              <a:rPr lang="en-US" dirty="0" smtClean="0">
                <a:latin typeface="Gill Sans MT" panose="020B0502020104020203" pitchFamily="34" charset="0"/>
              </a:rPr>
              <a:t>participation in your classroom?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1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Proactive Green Dots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Syllabus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Email signature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Dots/signs/stickers/pins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Extra Credit Opportunities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Paper/journal topics/Team projects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Slides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Applaud students doing Green Dots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Schedule an overview talk in class/faculty meeting/student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6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Reactive Green Dots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  <a:cs typeface="Times"/>
              </a:rPr>
              <a:t>If you see signs of distress,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  <a:cs typeface="Times"/>
              </a:rPr>
              <a:t>check-in</a:t>
            </a:r>
            <a:r>
              <a:rPr lang="en-US" sz="2800" dirty="0" smtClean="0">
                <a:latin typeface="Gill Sans MT" panose="020B0502020104020203" pitchFamily="34" charset="0"/>
                <a:cs typeface="Times"/>
              </a:rPr>
              <a:t>: ask if everything is okay.</a:t>
            </a:r>
          </a:p>
          <a:p>
            <a:r>
              <a:rPr lang="en-US" dirty="0">
                <a:latin typeface="Gill Sans MT" panose="020B0502020104020203" pitchFamily="34" charset="0"/>
                <a:cs typeface="Times"/>
              </a:rPr>
              <a:t>Direct a student to: </a:t>
            </a:r>
            <a:endParaRPr lang="en-US" dirty="0" smtClean="0">
              <a:latin typeface="Gill Sans MT" panose="020B0502020104020203" pitchFamily="34" charset="0"/>
              <a:cs typeface="Time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8000"/>
                </a:solidFill>
                <a:latin typeface="Gill Sans MT" panose="020B0502020104020203" pitchFamily="34" charset="0"/>
                <a:cs typeface="Times"/>
              </a:rPr>
              <a:t>SAFE HARBOR: </a:t>
            </a:r>
            <a:r>
              <a:rPr lang="en-US" sz="2800" dirty="0">
                <a:latin typeface="Gill Sans MT" panose="020B0502020104020203" pitchFamily="34" charset="0"/>
                <a:cs typeface="Times"/>
              </a:rPr>
              <a:t>334-844-7233 (SAFE)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  <a:cs typeface="Times"/>
              </a:rPr>
              <a:t>Student Counseling: </a:t>
            </a:r>
            <a:r>
              <a:rPr lang="en-US" sz="2800" dirty="0">
                <a:latin typeface="Gill Sans MT" panose="020B0502020104020203" pitchFamily="34" charset="0"/>
                <a:cs typeface="Times"/>
              </a:rPr>
              <a:t>334-844-5123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  <a:cs typeface="Times"/>
              </a:rPr>
              <a:t>Title IX: </a:t>
            </a:r>
            <a:r>
              <a:rPr lang="en-US" sz="2800" dirty="0" smtClean="0">
                <a:latin typeface="Gill Sans MT" panose="020B0502020104020203" pitchFamily="34" charset="0"/>
                <a:cs typeface="Times"/>
              </a:rPr>
              <a:t>334-844-4794</a:t>
            </a:r>
            <a:endParaRPr lang="en-US" sz="2800" dirty="0">
              <a:latin typeface="Gill Sans MT" panose="020B0502020104020203" pitchFamily="34" charset="0"/>
              <a:cs typeface="Time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Gill Sans MT" panose="020B0502020104020203" pitchFamily="34" charset="0"/>
                <a:cs typeface="Times"/>
              </a:rPr>
              <a:t>If you hear about an incident, report it.</a:t>
            </a:r>
          </a:p>
          <a:p>
            <a:r>
              <a:rPr lang="en-US" sz="2800" dirty="0" smtClean="0">
                <a:latin typeface="Gill Sans MT" panose="020B0502020104020203" pitchFamily="34" charset="0"/>
                <a:cs typeface="Times"/>
              </a:rPr>
              <a:t>Report all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  <a:cs typeface="Times"/>
              </a:rPr>
              <a:t>Green Dot </a:t>
            </a:r>
            <a:r>
              <a:rPr lang="en-US" sz="2800" dirty="0" smtClean="0">
                <a:latin typeface="Gill Sans MT" panose="020B0502020104020203" pitchFamily="34" charset="0"/>
                <a:cs typeface="Times"/>
              </a:rPr>
              <a:t>moments to Health Promotion and Wellness Services</a:t>
            </a:r>
          </a:p>
        </p:txBody>
      </p:sp>
    </p:spTree>
    <p:extLst>
      <p:ext uri="{BB962C8B-B14F-4D97-AF65-F5344CB8AC3E}">
        <p14:creationId xmlns:p14="http://schemas.microsoft.com/office/powerpoint/2010/main" val="174474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CHANGE THE NORMS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23850"/>
            <a:ext cx="8229600" cy="452596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Get trained, train others</a:t>
            </a:r>
          </a:p>
          <a:p>
            <a:r>
              <a:rPr lang="en-US" sz="2400" dirty="0" smtClean="0"/>
              <a:t>Wear a pin</a:t>
            </a:r>
          </a:p>
          <a:p>
            <a:r>
              <a:rPr lang="en-US" sz="2400" dirty="0" smtClean="0"/>
              <a:t>Spread the word through social media</a:t>
            </a:r>
          </a:p>
          <a:p>
            <a:r>
              <a:rPr lang="en-US" sz="2400" dirty="0" smtClean="0"/>
              <a:t>Use your leadership status to promote Green Dot</a:t>
            </a:r>
          </a:p>
          <a:p>
            <a:r>
              <a:rPr lang="en-US" sz="2400" dirty="0" smtClean="0"/>
              <a:t>Place a Green Dot on your door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Become a GREEN </a:t>
            </a: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00B050"/>
                </a:solidFill>
              </a:rPr>
              <a:t>DOT Bystander!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39381"/>
            <a:ext cx="2606101" cy="2606101"/>
          </a:xfrm>
          <a:prstGeom prst="ellipse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9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1623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Thanks and WAR EAGLE!!</a:t>
            </a:r>
            <a:br>
              <a:rPr lang="en-US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Questions?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Contact Information:</a:t>
            </a:r>
            <a:endParaRPr lang="en-US" sz="4400" dirty="0" smtClean="0">
              <a:solidFill>
                <a:schemeClr val="tx2"/>
              </a:solidFill>
              <a:latin typeface="Gill Sans MT" panose="020B0502020104020203" pitchFamily="34" charset="0"/>
              <a:cs typeface="Times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"/>
              </a:rPr>
              <a:t>Health Promotion and Wellness Services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"/>
              </a:rPr>
              <a:t>1206 Student Center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"/>
              </a:rPr>
              <a:t>(334) 844-1528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  <a:latin typeface="Gill Sans MT" panose="020B0502020104020203" pitchFamily="34" charset="0"/>
                <a:cs typeface="Times"/>
              </a:rPr>
              <a:t>Melissa </a:t>
            </a:r>
            <a:r>
              <a:rPr lang="en-US" sz="2800" dirty="0" err="1" smtClean="0">
                <a:solidFill>
                  <a:schemeClr val="tx2"/>
                </a:solidFill>
                <a:latin typeface="Gill Sans MT" panose="020B0502020104020203" pitchFamily="34" charset="0"/>
                <a:cs typeface="Times"/>
              </a:rPr>
              <a:t>McConahay</a:t>
            </a:r>
            <a:endParaRPr lang="en-US" sz="2800" dirty="0" smtClean="0">
              <a:solidFill>
                <a:schemeClr val="tx2"/>
              </a:solidFill>
              <a:latin typeface="Gill Sans MT" panose="020B0502020104020203" pitchFamily="34" charset="0"/>
              <a:cs typeface="Times"/>
            </a:endParaRPr>
          </a:p>
          <a:p>
            <a:pPr marL="0" indent="0" algn="ctr">
              <a:buNone/>
            </a:pPr>
            <a:r>
              <a:rPr lang="en-US" sz="2800" dirty="0" err="1">
                <a:solidFill>
                  <a:srgbClr val="00B050"/>
                </a:solidFill>
              </a:rPr>
              <a:t>auburn.edu</a:t>
            </a:r>
            <a:r>
              <a:rPr lang="en-US" sz="2800" dirty="0">
                <a:solidFill>
                  <a:srgbClr val="00B050"/>
                </a:solidFill>
              </a:rPr>
              <a:t>/</a:t>
            </a:r>
            <a:r>
              <a:rPr lang="en-US" sz="2800" dirty="0" err="1">
                <a:solidFill>
                  <a:srgbClr val="00B050"/>
                </a:solidFill>
              </a:rPr>
              <a:t>wedotauburn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latin typeface="Gill Sans MT" panose="020B0502020104020203" pitchFamily="34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905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The Problem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152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ill Sans MT" panose="020B0502020104020203" pitchFamily="34" charset="0"/>
                <a:cs typeface="Times"/>
              </a:rPr>
              <a:t>Power Based Personal Violence=</a:t>
            </a:r>
            <a:r>
              <a:rPr lang="en-US" sz="18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"/>
              </a:rPr>
              <a:t>RED DOTS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"/>
              </a:rPr>
              <a:t>Sexual Assault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"/>
              </a:rPr>
              <a:t>Domestic/Dating Violence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"/>
              </a:rPr>
              <a:t>Stalking</a:t>
            </a:r>
          </a:p>
          <a:p>
            <a:endParaRPr lang="en-US" sz="1800" dirty="0">
              <a:latin typeface="Gill Sans MT" panose="020B0502020104020203" pitchFamily="34" charset="0"/>
              <a:cs typeface="Times"/>
            </a:endParaRPr>
          </a:p>
          <a:p>
            <a:r>
              <a:rPr lang="en-US" sz="1800" dirty="0" smtClean="0">
                <a:latin typeface="Gill Sans MT" panose="020B0502020104020203" pitchFamily="34" charset="0"/>
                <a:cs typeface="Times"/>
              </a:rPr>
              <a:t>1 in 4 women during College years</a:t>
            </a:r>
          </a:p>
          <a:p>
            <a:r>
              <a:rPr lang="en-US" sz="1800" dirty="0" smtClean="0">
                <a:latin typeface="Gill Sans MT" panose="020B0502020104020203" pitchFamily="34" charset="0"/>
                <a:cs typeface="Times"/>
              </a:rPr>
              <a:t>1 in 10 men</a:t>
            </a:r>
          </a:p>
          <a:p>
            <a:r>
              <a:rPr lang="en-US" sz="1800" dirty="0" smtClean="0">
                <a:solidFill>
                  <a:srgbClr val="FF0000"/>
                </a:solidFill>
                <a:latin typeface="Gill Sans MT" panose="020B0502020104020203" pitchFamily="34" charset="0"/>
                <a:cs typeface="Times"/>
              </a:rPr>
              <a:t>Many bystanders watching and doing nothing</a:t>
            </a:r>
          </a:p>
          <a:p>
            <a:pPr marL="0" indent="0">
              <a:buNone/>
            </a:pPr>
            <a:endParaRPr lang="en-US" sz="1800" dirty="0">
              <a:latin typeface="Gill Sans MT" panose="020B0502020104020203" pitchFamily="34" charset="0"/>
              <a:cs typeface="Times"/>
            </a:endParaRPr>
          </a:p>
          <a:p>
            <a:pPr marL="0" indent="0">
              <a:buNone/>
            </a:pPr>
            <a:r>
              <a:rPr lang="en-US" sz="1800" dirty="0" smtClean="0">
                <a:latin typeface="Gill Sans MT" panose="020B0502020104020203" pitchFamily="34" charset="0"/>
                <a:cs typeface="Times"/>
              </a:rPr>
              <a:t>(Most often occurs freshman or sophomore year)</a:t>
            </a:r>
          </a:p>
          <a:p>
            <a:pPr marL="0" indent="0">
              <a:buNone/>
            </a:pPr>
            <a:endParaRPr lang="en-US" sz="1800" dirty="0">
              <a:latin typeface="Gill Sans MT" panose="020B0502020104020203" pitchFamily="34" charset="0"/>
              <a:cs typeface="Times"/>
            </a:endParaRPr>
          </a:p>
          <a:p>
            <a:pPr marL="0" indent="0">
              <a:buNone/>
            </a:pPr>
            <a:r>
              <a:rPr lang="en-US" sz="1800" dirty="0" smtClean="0">
                <a:latin typeface="Gill Sans MT" panose="020B0502020104020203" pitchFamily="34" charset="0"/>
                <a:cs typeface="Times"/>
              </a:rPr>
              <a:t>75-80% - attackers are known (classmate, friend, etc.)</a:t>
            </a:r>
          </a:p>
          <a:p>
            <a:pPr marL="0" indent="0">
              <a:buNone/>
            </a:pPr>
            <a:r>
              <a:rPr lang="en-US" sz="1800" i="1" dirty="0" smtClean="0">
                <a:latin typeface="Gill Sans MT" panose="020B0502020104020203" pitchFamily="34" charset="0"/>
                <a:cs typeface="Times"/>
              </a:rPr>
              <a:t>				White </a:t>
            </a:r>
            <a:r>
              <a:rPr lang="en-US" sz="1800" i="1" dirty="0">
                <a:latin typeface="Gill Sans MT" panose="020B0502020104020203" pitchFamily="34" charset="0"/>
                <a:cs typeface="Times"/>
              </a:rPr>
              <a:t>House Task Force, 2014</a:t>
            </a:r>
            <a:endParaRPr lang="en-US" sz="1800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Gill Sans MT" panose="020B0502020104020203" pitchFamily="34" charset="0"/>
              <a:cs typeface="Times"/>
            </a:endParaRPr>
          </a:p>
          <a:p>
            <a:pPr marL="0" indent="0">
              <a:buNone/>
            </a:pPr>
            <a:endParaRPr lang="en-US" sz="1800" dirty="0" smtClean="0">
              <a:latin typeface="Gill Sans MT" panose="020B0502020104020203" pitchFamily="34" charset="0"/>
              <a:cs typeface="Times"/>
            </a:endParaRPr>
          </a:p>
          <a:p>
            <a:pPr marL="0" indent="0">
              <a:buNone/>
            </a:pPr>
            <a:endParaRPr lang="en-US" sz="1800" i="1" dirty="0" smtClean="0">
              <a:latin typeface="Gill Sans MT" panose="020B0502020104020203" pitchFamily="34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029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What is </a:t>
            </a:r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Green </a:t>
            </a:r>
            <a:r>
              <a:rPr lang="en-US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Dot?</a:t>
            </a:r>
            <a:endParaRPr lang="en-US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057400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ill Sans MT" panose="020B0502020104020203" pitchFamily="34" charset="0"/>
              </a:rPr>
              <a:t>A campus wide </a:t>
            </a:r>
            <a:r>
              <a:rPr lang="en-US" sz="25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training</a:t>
            </a:r>
            <a:r>
              <a:rPr lang="en-US" sz="2500" dirty="0" smtClean="0">
                <a:latin typeface="Gill Sans MT" panose="020B0502020104020203" pitchFamily="34" charset="0"/>
              </a:rPr>
              <a:t> program aimed at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Prevention</a:t>
            </a:r>
            <a:r>
              <a:rPr lang="en-US" sz="2500" dirty="0" smtClean="0">
                <a:latin typeface="Gill Sans MT" panose="020B0502020104020203" pitchFamily="34" charset="0"/>
              </a:rPr>
              <a:t> and </a:t>
            </a:r>
            <a:r>
              <a:rPr lang="en-US" sz="25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reduction</a:t>
            </a:r>
            <a:r>
              <a:rPr lang="en-US" sz="2500" dirty="0" smtClean="0">
                <a:latin typeface="Gill Sans MT" panose="020B0502020104020203" pitchFamily="34" charset="0"/>
              </a:rPr>
              <a:t> of Power Based  Personal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ill Sans MT" panose="020B0502020104020203" pitchFamily="34" charset="0"/>
              </a:rPr>
              <a:t>Targets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Bystanders </a:t>
            </a:r>
            <a:r>
              <a:rPr lang="en-US" sz="2400" dirty="0" smtClean="0">
                <a:latin typeface="Gill Sans MT" panose="020B0502020104020203" pitchFamily="34" charset="0"/>
              </a:rPr>
              <a:t>vs. perpetrators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ill Sans MT" panose="020B0502020104020203" pitchFamily="34" charset="0"/>
              </a:rPr>
              <a:t>Aims to create </a:t>
            </a:r>
            <a:r>
              <a:rPr lang="en-US" sz="25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Culture Change: </a:t>
            </a:r>
            <a:r>
              <a:rPr lang="en-US" sz="2500" dirty="0" smtClean="0">
                <a:latin typeface="Gill Sans MT" panose="020B0502020104020203" pitchFamily="34" charset="0"/>
              </a:rPr>
              <a:t>everyone does their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ill Sans MT" panose="020B0502020104020203" pitchFamily="34" charset="0"/>
              </a:rPr>
              <a:t>A </a:t>
            </a:r>
            <a:r>
              <a:rPr lang="en-US" sz="25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belief </a:t>
            </a:r>
            <a:r>
              <a:rPr lang="en-US" sz="2500" dirty="0">
                <a:latin typeface="Gill Sans MT" panose="020B0502020104020203" pitchFamily="34" charset="0"/>
              </a:rPr>
              <a:t>that individual </a:t>
            </a:r>
            <a:r>
              <a:rPr lang="en-US" sz="25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Safety</a:t>
            </a:r>
            <a:r>
              <a:rPr lang="en-US" sz="2500" dirty="0" smtClean="0">
                <a:latin typeface="Gill Sans MT" panose="020B0502020104020203" pitchFamily="34" charset="0"/>
              </a:rPr>
              <a:t> </a:t>
            </a:r>
            <a:r>
              <a:rPr lang="en-US" sz="2500" dirty="0">
                <a:latin typeface="Gill Sans MT" panose="020B0502020104020203" pitchFamily="34" charset="0"/>
              </a:rPr>
              <a:t>is a </a:t>
            </a:r>
            <a:r>
              <a:rPr lang="en-US" sz="25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Community responsibility!!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Gill Sans MT" panose="020B0502020104020203" pitchFamily="34" charset="0"/>
              </a:rPr>
              <a:t>Part of being in </a:t>
            </a:r>
            <a:r>
              <a:rPr lang="en-US" sz="2500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The AUBURN FAMILY</a:t>
            </a:r>
            <a:r>
              <a:rPr lang="en-US" sz="2500" dirty="0" smtClean="0">
                <a:solidFill>
                  <a:schemeClr val="accent6"/>
                </a:solidFill>
                <a:latin typeface="Gill Sans MT" panose="020B0502020104020203" pitchFamily="34" charset="0"/>
              </a:rPr>
              <a:t>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/>
                </a:solidFill>
                <a:latin typeface="Gill Sans MT" panose="020B0502020104020203" pitchFamily="34" charset="0"/>
                <a:hlinkClick r:id="rId3"/>
              </a:rPr>
              <a:t>https://</a:t>
            </a:r>
            <a:r>
              <a:rPr lang="en-US" sz="2500" dirty="0" smtClean="0">
                <a:solidFill>
                  <a:schemeClr val="accent6"/>
                </a:solidFill>
                <a:latin typeface="Gill Sans MT" panose="020B0502020104020203" pitchFamily="34" charset="0"/>
                <a:hlinkClick r:id="rId3"/>
              </a:rPr>
              <a:t>www.youtube.com/watch?v</a:t>
            </a:r>
            <a:r>
              <a:rPr lang="en-US" sz="2500" smtClean="0">
                <a:solidFill>
                  <a:schemeClr val="accent6"/>
                </a:solidFill>
                <a:latin typeface="Gill Sans MT" panose="020B0502020104020203" pitchFamily="34" charset="0"/>
                <a:hlinkClick r:id="rId3"/>
              </a:rPr>
              <a:t>=LNVFPkmZTQ4</a:t>
            </a:r>
            <a:endParaRPr lang="en-US" sz="2500" smtClean="0">
              <a:solidFill>
                <a:schemeClr val="accent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Green Dot at </a:t>
            </a:r>
            <a:r>
              <a:rPr lang="en-US" b="1" dirty="0" smtClean="0">
                <a:solidFill>
                  <a:schemeClr val="tx2"/>
                </a:solidFill>
                <a:latin typeface="Gill Sans MT" panose="020B0502020104020203" pitchFamily="34" charset="0"/>
              </a:rPr>
              <a:t>Auburn University</a:t>
            </a:r>
            <a:endParaRPr lang="en-US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August 2015 – </a:t>
            </a:r>
            <a:r>
              <a:rPr lang="en-US" dirty="0" smtClean="0">
                <a:latin typeface="Gill Sans MT" panose="020B0502020104020203" pitchFamily="34" charset="0"/>
              </a:rPr>
              <a:t>40+ facilitators trained</a:t>
            </a: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October 2015 – </a:t>
            </a:r>
            <a:r>
              <a:rPr lang="en-US" dirty="0" smtClean="0">
                <a:latin typeface="Gill Sans MT" panose="020B0502020104020203" pitchFamily="34" charset="0"/>
              </a:rPr>
              <a:t>Green Dot Launch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October 18, 2016 – </a:t>
            </a:r>
            <a:r>
              <a:rPr lang="en-US" dirty="0" smtClean="0">
                <a:latin typeface="Gill Sans MT" panose="020B0502020104020203" pitchFamily="34" charset="0"/>
              </a:rPr>
              <a:t>National training day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Gill Sans MT" panose="020B0502020104020203" pitchFamily="34" charset="0"/>
              </a:rPr>
              <a:t>Over 7,000 students, staff, faculty, and administrators </a:t>
            </a:r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have been trained!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3081" r="874" b="33173"/>
          <a:stretch>
            <a:fillRect/>
          </a:stretch>
        </p:blipFill>
        <p:spPr bwMode="auto">
          <a:xfrm>
            <a:off x="152400" y="228600"/>
            <a:ext cx="8785225" cy="635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Flowchart: Connector 5"/>
          <p:cNvSpPr>
            <a:spLocks noChangeArrowheads="1"/>
          </p:cNvSpPr>
          <p:nvPr/>
        </p:nvSpPr>
        <p:spPr bwMode="auto">
          <a:xfrm>
            <a:off x="5943600" y="9144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" name="Flowchart: Connector 6"/>
          <p:cNvSpPr>
            <a:spLocks noChangeArrowheads="1"/>
          </p:cNvSpPr>
          <p:nvPr/>
        </p:nvSpPr>
        <p:spPr bwMode="auto">
          <a:xfrm>
            <a:off x="7161213" y="1573213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2819400" y="31242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4724400" y="54102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Flowchart: Connector 9"/>
          <p:cNvSpPr>
            <a:spLocks noChangeArrowheads="1"/>
          </p:cNvSpPr>
          <p:nvPr/>
        </p:nvSpPr>
        <p:spPr bwMode="auto">
          <a:xfrm>
            <a:off x="8305800" y="3810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Flowchart: Connector 10"/>
          <p:cNvSpPr>
            <a:spLocks noChangeArrowheads="1"/>
          </p:cNvSpPr>
          <p:nvPr/>
        </p:nvSpPr>
        <p:spPr bwMode="auto">
          <a:xfrm>
            <a:off x="5257800" y="17526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" name="Flowchart: Connector 11"/>
          <p:cNvSpPr>
            <a:spLocks noChangeArrowheads="1"/>
          </p:cNvSpPr>
          <p:nvPr/>
        </p:nvSpPr>
        <p:spPr bwMode="auto">
          <a:xfrm>
            <a:off x="8229600" y="1649413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Flowchart: Connector 13"/>
          <p:cNvSpPr>
            <a:spLocks noChangeArrowheads="1"/>
          </p:cNvSpPr>
          <p:nvPr/>
        </p:nvSpPr>
        <p:spPr bwMode="auto">
          <a:xfrm>
            <a:off x="6553200" y="2116138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5" name="Flowchart: Connector 14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6" name="Flowchart: Connector 15"/>
          <p:cNvSpPr>
            <a:spLocks noChangeArrowheads="1"/>
          </p:cNvSpPr>
          <p:nvPr/>
        </p:nvSpPr>
        <p:spPr bwMode="auto">
          <a:xfrm>
            <a:off x="6248400" y="3249613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7" name="Flowchart: Connector 16"/>
          <p:cNvSpPr>
            <a:spLocks noChangeArrowheads="1"/>
          </p:cNvSpPr>
          <p:nvPr/>
        </p:nvSpPr>
        <p:spPr bwMode="auto">
          <a:xfrm>
            <a:off x="5784850" y="2335213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8" name="Flowchart: Connector 17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9" name="Flowchart: Connector 18"/>
          <p:cNvSpPr>
            <a:spLocks noChangeArrowheads="1"/>
          </p:cNvSpPr>
          <p:nvPr/>
        </p:nvSpPr>
        <p:spPr bwMode="auto">
          <a:xfrm>
            <a:off x="6554788" y="7620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" name="Flowchart: Connector 19"/>
          <p:cNvSpPr>
            <a:spLocks noChangeArrowheads="1"/>
          </p:cNvSpPr>
          <p:nvPr/>
        </p:nvSpPr>
        <p:spPr bwMode="auto">
          <a:xfrm>
            <a:off x="7085013" y="3097213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1" name="Flowchart: Connector 20"/>
          <p:cNvSpPr>
            <a:spLocks noChangeArrowheads="1"/>
          </p:cNvSpPr>
          <p:nvPr/>
        </p:nvSpPr>
        <p:spPr bwMode="auto">
          <a:xfrm>
            <a:off x="762000" y="58674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2" name="Flowchart: Connector 21"/>
          <p:cNvSpPr>
            <a:spLocks noChangeArrowheads="1"/>
          </p:cNvSpPr>
          <p:nvPr/>
        </p:nvSpPr>
        <p:spPr bwMode="auto">
          <a:xfrm>
            <a:off x="7696200" y="2212975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3" name="Flowchart: Connector 22"/>
          <p:cNvSpPr>
            <a:spLocks noChangeArrowheads="1"/>
          </p:cNvSpPr>
          <p:nvPr/>
        </p:nvSpPr>
        <p:spPr bwMode="auto">
          <a:xfrm>
            <a:off x="8001000" y="530225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4" name="Flowchart: Connector 23"/>
          <p:cNvSpPr>
            <a:spLocks noChangeArrowheads="1"/>
          </p:cNvSpPr>
          <p:nvPr/>
        </p:nvSpPr>
        <p:spPr bwMode="auto">
          <a:xfrm>
            <a:off x="3867150" y="685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5" name="Flowchart: Connector 24"/>
          <p:cNvSpPr>
            <a:spLocks noChangeArrowheads="1"/>
          </p:cNvSpPr>
          <p:nvPr/>
        </p:nvSpPr>
        <p:spPr bwMode="auto">
          <a:xfrm>
            <a:off x="3871913" y="33274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6" name="Flowchart: Connector 25"/>
          <p:cNvSpPr>
            <a:spLocks noChangeArrowheads="1"/>
          </p:cNvSpPr>
          <p:nvPr/>
        </p:nvSpPr>
        <p:spPr bwMode="auto">
          <a:xfrm>
            <a:off x="3962400" y="44196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7" name="Flowchart: Connector 26"/>
          <p:cNvSpPr>
            <a:spLocks noChangeArrowheads="1"/>
          </p:cNvSpPr>
          <p:nvPr/>
        </p:nvSpPr>
        <p:spPr bwMode="auto">
          <a:xfrm>
            <a:off x="685800" y="5638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8" name="Flowchart: Connector 27"/>
          <p:cNvSpPr>
            <a:spLocks noChangeArrowheads="1"/>
          </p:cNvSpPr>
          <p:nvPr/>
        </p:nvSpPr>
        <p:spPr bwMode="auto">
          <a:xfrm>
            <a:off x="5911850" y="87153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9" name="Flowchart: Connector 28"/>
          <p:cNvSpPr>
            <a:spLocks noChangeArrowheads="1"/>
          </p:cNvSpPr>
          <p:nvPr/>
        </p:nvSpPr>
        <p:spPr bwMode="auto">
          <a:xfrm>
            <a:off x="7161213" y="1573213"/>
            <a:ext cx="219075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0" name="Flowchart: Connector 29"/>
          <p:cNvSpPr>
            <a:spLocks noChangeArrowheads="1"/>
          </p:cNvSpPr>
          <p:nvPr/>
        </p:nvSpPr>
        <p:spPr bwMode="auto">
          <a:xfrm>
            <a:off x="2813050" y="3124200"/>
            <a:ext cx="220663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1" name="Flowchart: Connector 30"/>
          <p:cNvSpPr>
            <a:spLocks noChangeArrowheads="1"/>
          </p:cNvSpPr>
          <p:nvPr/>
        </p:nvSpPr>
        <p:spPr bwMode="auto">
          <a:xfrm>
            <a:off x="4724400" y="54102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2" name="Flowchart: Connector 31"/>
          <p:cNvSpPr>
            <a:spLocks noChangeArrowheads="1"/>
          </p:cNvSpPr>
          <p:nvPr/>
        </p:nvSpPr>
        <p:spPr bwMode="auto">
          <a:xfrm>
            <a:off x="8305800" y="381000"/>
            <a:ext cx="215900" cy="22225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3" name="Flowchart: Connector 32"/>
          <p:cNvSpPr>
            <a:spLocks noChangeArrowheads="1"/>
          </p:cNvSpPr>
          <p:nvPr/>
        </p:nvSpPr>
        <p:spPr bwMode="auto">
          <a:xfrm>
            <a:off x="5257800" y="17526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4" name="Flowchart: Connector 33"/>
          <p:cNvSpPr>
            <a:spLocks noChangeArrowheads="1"/>
          </p:cNvSpPr>
          <p:nvPr/>
        </p:nvSpPr>
        <p:spPr bwMode="auto">
          <a:xfrm>
            <a:off x="8181975" y="1609725"/>
            <a:ext cx="228600" cy="217488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5" name="Flowchart: Connector 34"/>
          <p:cNvSpPr>
            <a:spLocks noChangeArrowheads="1"/>
          </p:cNvSpPr>
          <p:nvPr/>
        </p:nvSpPr>
        <p:spPr bwMode="auto">
          <a:xfrm>
            <a:off x="762000" y="58674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3" name="Flowchart: Connector 42"/>
          <p:cNvSpPr>
            <a:spLocks noChangeArrowheads="1"/>
          </p:cNvSpPr>
          <p:nvPr/>
        </p:nvSpPr>
        <p:spPr bwMode="auto">
          <a:xfrm>
            <a:off x="5748338" y="230505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4" name="Flowchart: Connector 43"/>
          <p:cNvSpPr>
            <a:spLocks noChangeArrowheads="1"/>
          </p:cNvSpPr>
          <p:nvPr/>
        </p:nvSpPr>
        <p:spPr bwMode="auto">
          <a:xfrm>
            <a:off x="3863975" y="685800"/>
            <a:ext cx="220663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5" name="Flowchart: Connector 44"/>
          <p:cNvSpPr>
            <a:spLocks noChangeArrowheads="1"/>
          </p:cNvSpPr>
          <p:nvPr/>
        </p:nvSpPr>
        <p:spPr bwMode="auto">
          <a:xfrm>
            <a:off x="3863975" y="3325813"/>
            <a:ext cx="219075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6" name="Flowchart: Connector 45"/>
          <p:cNvSpPr>
            <a:spLocks noChangeArrowheads="1"/>
          </p:cNvSpPr>
          <p:nvPr/>
        </p:nvSpPr>
        <p:spPr bwMode="auto">
          <a:xfrm>
            <a:off x="6264275" y="3251200"/>
            <a:ext cx="220663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7" name="Flowchart: Connector 46"/>
          <p:cNvSpPr>
            <a:spLocks noChangeArrowheads="1"/>
          </p:cNvSpPr>
          <p:nvPr/>
        </p:nvSpPr>
        <p:spPr bwMode="auto">
          <a:xfrm>
            <a:off x="8229600" y="2819400"/>
            <a:ext cx="228600" cy="22542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8" name="Flowchart: Connector 47"/>
          <p:cNvSpPr>
            <a:spLocks noChangeArrowheads="1"/>
          </p:cNvSpPr>
          <p:nvPr/>
        </p:nvSpPr>
        <p:spPr bwMode="auto">
          <a:xfrm>
            <a:off x="7085013" y="309562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9" name="Flowchart: Connector 48"/>
          <p:cNvSpPr>
            <a:spLocks noChangeArrowheads="1"/>
          </p:cNvSpPr>
          <p:nvPr/>
        </p:nvSpPr>
        <p:spPr bwMode="auto">
          <a:xfrm>
            <a:off x="6516688" y="72866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0" name="Flowchart: Connector 49"/>
          <p:cNvSpPr>
            <a:spLocks noChangeArrowheads="1"/>
          </p:cNvSpPr>
          <p:nvPr/>
        </p:nvSpPr>
        <p:spPr bwMode="auto">
          <a:xfrm>
            <a:off x="5608638" y="178911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1" name="Flowchart: Connector 50"/>
          <p:cNvSpPr>
            <a:spLocks noChangeArrowheads="1"/>
          </p:cNvSpPr>
          <p:nvPr/>
        </p:nvSpPr>
        <p:spPr bwMode="auto">
          <a:xfrm>
            <a:off x="685800" y="56388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2" name="Flowchart: Connector 51"/>
          <p:cNvSpPr>
            <a:spLocks noChangeArrowheads="1"/>
          </p:cNvSpPr>
          <p:nvPr/>
        </p:nvSpPr>
        <p:spPr bwMode="auto">
          <a:xfrm>
            <a:off x="3962400" y="4425950"/>
            <a:ext cx="219075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3" name="Flowchart: Connector 52"/>
          <p:cNvSpPr>
            <a:spLocks noChangeArrowheads="1"/>
          </p:cNvSpPr>
          <p:nvPr/>
        </p:nvSpPr>
        <p:spPr bwMode="auto">
          <a:xfrm>
            <a:off x="6513513" y="208597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4" name="Flowchart: Connector 53"/>
          <p:cNvSpPr>
            <a:spLocks noChangeArrowheads="1"/>
          </p:cNvSpPr>
          <p:nvPr/>
        </p:nvSpPr>
        <p:spPr bwMode="auto">
          <a:xfrm>
            <a:off x="7620000" y="2209800"/>
            <a:ext cx="228600" cy="204788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5" name="Flowchart: Connector 54"/>
          <p:cNvSpPr>
            <a:spLocks noChangeArrowheads="1"/>
          </p:cNvSpPr>
          <p:nvPr/>
        </p:nvSpPr>
        <p:spPr bwMode="auto">
          <a:xfrm>
            <a:off x="8001000" y="527050"/>
            <a:ext cx="238125" cy="23495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6" name="Flowchart: Connector 55"/>
          <p:cNvSpPr>
            <a:spLocks noChangeArrowheads="1"/>
          </p:cNvSpPr>
          <p:nvPr/>
        </p:nvSpPr>
        <p:spPr bwMode="auto">
          <a:xfrm>
            <a:off x="5486400" y="150018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7" name="Flowchart: Connector 56"/>
          <p:cNvSpPr>
            <a:spLocks noChangeArrowheads="1"/>
          </p:cNvSpPr>
          <p:nvPr/>
        </p:nvSpPr>
        <p:spPr bwMode="auto">
          <a:xfrm>
            <a:off x="7543800" y="2692400"/>
            <a:ext cx="228600" cy="22860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8" name="Flowchart: Connector 57"/>
          <p:cNvSpPr>
            <a:spLocks noChangeArrowheads="1"/>
          </p:cNvSpPr>
          <p:nvPr/>
        </p:nvSpPr>
        <p:spPr bwMode="auto">
          <a:xfrm>
            <a:off x="6924675" y="750888"/>
            <a:ext cx="219075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9" name="Flowchart: Connector 58"/>
          <p:cNvSpPr>
            <a:spLocks noChangeArrowheads="1"/>
          </p:cNvSpPr>
          <p:nvPr/>
        </p:nvSpPr>
        <p:spPr bwMode="auto">
          <a:xfrm>
            <a:off x="7162800" y="352583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0" name="Flowchart: Connector 59"/>
          <p:cNvSpPr>
            <a:spLocks noChangeArrowheads="1"/>
          </p:cNvSpPr>
          <p:nvPr/>
        </p:nvSpPr>
        <p:spPr bwMode="auto">
          <a:xfrm>
            <a:off x="6707188" y="1901825"/>
            <a:ext cx="220662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1" name="Flowchart: Connector 60"/>
          <p:cNvSpPr>
            <a:spLocks noChangeArrowheads="1"/>
          </p:cNvSpPr>
          <p:nvPr/>
        </p:nvSpPr>
        <p:spPr bwMode="auto">
          <a:xfrm>
            <a:off x="8162925" y="2505075"/>
            <a:ext cx="219075" cy="22860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2" name="Flowchart: Connector 61"/>
          <p:cNvSpPr>
            <a:spLocks noChangeArrowheads="1"/>
          </p:cNvSpPr>
          <p:nvPr/>
        </p:nvSpPr>
        <p:spPr bwMode="auto">
          <a:xfrm>
            <a:off x="8104188" y="2039938"/>
            <a:ext cx="211137" cy="22860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3" name="Flowchart: Connector 62"/>
          <p:cNvSpPr>
            <a:spLocks noChangeArrowheads="1"/>
          </p:cNvSpPr>
          <p:nvPr/>
        </p:nvSpPr>
        <p:spPr bwMode="auto">
          <a:xfrm>
            <a:off x="7600950" y="1423988"/>
            <a:ext cx="220663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4" name="Flowchart: Connector 63"/>
          <p:cNvSpPr>
            <a:spLocks noChangeArrowheads="1"/>
          </p:cNvSpPr>
          <p:nvPr/>
        </p:nvSpPr>
        <p:spPr bwMode="auto">
          <a:xfrm>
            <a:off x="5424488" y="33147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5" name="Flowchart: Connector 64"/>
          <p:cNvSpPr>
            <a:spLocks noChangeArrowheads="1"/>
          </p:cNvSpPr>
          <p:nvPr/>
        </p:nvSpPr>
        <p:spPr bwMode="auto">
          <a:xfrm>
            <a:off x="4468813" y="322897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6" name="Flowchart: Connector 65"/>
          <p:cNvSpPr>
            <a:spLocks noChangeArrowheads="1"/>
          </p:cNvSpPr>
          <p:nvPr/>
        </p:nvSpPr>
        <p:spPr bwMode="auto">
          <a:xfrm>
            <a:off x="4876800" y="2038350"/>
            <a:ext cx="219075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7" name="Flowchart: Connector 66"/>
          <p:cNvSpPr>
            <a:spLocks noChangeArrowheads="1"/>
          </p:cNvSpPr>
          <p:nvPr/>
        </p:nvSpPr>
        <p:spPr bwMode="auto">
          <a:xfrm>
            <a:off x="5718175" y="26162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8" name="Flowchart: Connector 67"/>
          <p:cNvSpPr>
            <a:spLocks noChangeArrowheads="1"/>
          </p:cNvSpPr>
          <p:nvPr/>
        </p:nvSpPr>
        <p:spPr bwMode="auto">
          <a:xfrm>
            <a:off x="6848475" y="127158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9" name="Flowchart: Connector 68"/>
          <p:cNvSpPr>
            <a:spLocks noChangeArrowheads="1"/>
          </p:cNvSpPr>
          <p:nvPr/>
        </p:nvSpPr>
        <p:spPr bwMode="auto">
          <a:xfrm>
            <a:off x="2895600" y="26670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0" name="Flowchart: Connector 69"/>
          <p:cNvSpPr>
            <a:spLocks noChangeArrowheads="1"/>
          </p:cNvSpPr>
          <p:nvPr/>
        </p:nvSpPr>
        <p:spPr bwMode="auto">
          <a:xfrm>
            <a:off x="3200400" y="99377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1" name="Flowchart: Connector 70"/>
          <p:cNvSpPr>
            <a:spLocks noChangeArrowheads="1"/>
          </p:cNvSpPr>
          <p:nvPr/>
        </p:nvSpPr>
        <p:spPr bwMode="auto">
          <a:xfrm>
            <a:off x="514350" y="6053138"/>
            <a:ext cx="220663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2" name="Flowchart: Connector 71"/>
          <p:cNvSpPr>
            <a:spLocks noChangeArrowheads="1"/>
          </p:cNvSpPr>
          <p:nvPr/>
        </p:nvSpPr>
        <p:spPr bwMode="auto">
          <a:xfrm>
            <a:off x="4114800" y="41910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3" name="Flowchart: Connector 72"/>
          <p:cNvSpPr>
            <a:spLocks noChangeArrowheads="1"/>
          </p:cNvSpPr>
          <p:nvPr/>
        </p:nvSpPr>
        <p:spPr bwMode="auto">
          <a:xfrm>
            <a:off x="3505200" y="903288"/>
            <a:ext cx="219075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4" name="Flowchart: Connector 73"/>
          <p:cNvSpPr>
            <a:spLocks noChangeArrowheads="1"/>
          </p:cNvSpPr>
          <p:nvPr/>
        </p:nvSpPr>
        <p:spPr bwMode="auto">
          <a:xfrm>
            <a:off x="7669213" y="3962400"/>
            <a:ext cx="220662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5" name="Flowchart: Connector 74"/>
          <p:cNvSpPr>
            <a:spLocks noChangeArrowheads="1"/>
          </p:cNvSpPr>
          <p:nvPr/>
        </p:nvSpPr>
        <p:spPr bwMode="auto">
          <a:xfrm>
            <a:off x="7391400" y="429736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6" name="Flowchart: Connector 75"/>
          <p:cNvSpPr>
            <a:spLocks noChangeArrowheads="1"/>
          </p:cNvSpPr>
          <p:nvPr/>
        </p:nvSpPr>
        <p:spPr bwMode="auto">
          <a:xfrm>
            <a:off x="5627688" y="127158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7" name="Flowchart: Connector 76"/>
          <p:cNvSpPr>
            <a:spLocks noChangeArrowheads="1"/>
          </p:cNvSpPr>
          <p:nvPr/>
        </p:nvSpPr>
        <p:spPr bwMode="auto">
          <a:xfrm>
            <a:off x="4876800" y="156845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8" name="Flowchart: Connector 77"/>
          <p:cNvSpPr>
            <a:spLocks noChangeArrowheads="1"/>
          </p:cNvSpPr>
          <p:nvPr/>
        </p:nvSpPr>
        <p:spPr bwMode="auto">
          <a:xfrm>
            <a:off x="4806950" y="28956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79" name="Flowchart: Connector 78"/>
          <p:cNvSpPr>
            <a:spLocks noChangeArrowheads="1"/>
          </p:cNvSpPr>
          <p:nvPr/>
        </p:nvSpPr>
        <p:spPr bwMode="auto">
          <a:xfrm>
            <a:off x="6021388" y="189071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0" name="Flowchart: Connector 79"/>
          <p:cNvSpPr>
            <a:spLocks noChangeArrowheads="1"/>
          </p:cNvSpPr>
          <p:nvPr/>
        </p:nvSpPr>
        <p:spPr bwMode="auto">
          <a:xfrm>
            <a:off x="7696200" y="369728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1" name="Flowchart: Connector 80"/>
          <p:cNvSpPr>
            <a:spLocks noChangeArrowheads="1"/>
          </p:cNvSpPr>
          <p:nvPr/>
        </p:nvSpPr>
        <p:spPr bwMode="auto">
          <a:xfrm>
            <a:off x="6319838" y="1119188"/>
            <a:ext cx="220662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2" name="Flowchart: Connector 81"/>
          <p:cNvSpPr>
            <a:spLocks noChangeArrowheads="1"/>
          </p:cNvSpPr>
          <p:nvPr/>
        </p:nvSpPr>
        <p:spPr bwMode="auto">
          <a:xfrm>
            <a:off x="7600950" y="32766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3" name="Flowchart: Connector 82"/>
          <p:cNvSpPr>
            <a:spLocks noChangeArrowheads="1"/>
          </p:cNvSpPr>
          <p:nvPr/>
        </p:nvSpPr>
        <p:spPr bwMode="auto">
          <a:xfrm>
            <a:off x="3871913" y="4724400"/>
            <a:ext cx="220662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4" name="Flowchart: Connector 83"/>
          <p:cNvSpPr>
            <a:spLocks noChangeArrowheads="1"/>
          </p:cNvSpPr>
          <p:nvPr/>
        </p:nvSpPr>
        <p:spPr bwMode="auto">
          <a:xfrm>
            <a:off x="2673350" y="27686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5" name="Flowchart: Connector 84"/>
          <p:cNvSpPr>
            <a:spLocks noChangeArrowheads="1"/>
          </p:cNvSpPr>
          <p:nvPr/>
        </p:nvSpPr>
        <p:spPr bwMode="auto">
          <a:xfrm>
            <a:off x="4730750" y="82867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6" name="Flowchart: Connector 85"/>
          <p:cNvSpPr>
            <a:spLocks noChangeArrowheads="1"/>
          </p:cNvSpPr>
          <p:nvPr/>
        </p:nvSpPr>
        <p:spPr bwMode="auto">
          <a:xfrm>
            <a:off x="4316413" y="106997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7" name="Flowchart: Connector 86"/>
          <p:cNvSpPr>
            <a:spLocks noChangeArrowheads="1"/>
          </p:cNvSpPr>
          <p:nvPr/>
        </p:nvSpPr>
        <p:spPr bwMode="auto">
          <a:xfrm>
            <a:off x="7858125" y="6273800"/>
            <a:ext cx="220663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8" name="Flowchart: Connector 87"/>
          <p:cNvSpPr>
            <a:spLocks noChangeArrowheads="1"/>
          </p:cNvSpPr>
          <p:nvPr/>
        </p:nvSpPr>
        <p:spPr bwMode="auto">
          <a:xfrm>
            <a:off x="8521700" y="3084513"/>
            <a:ext cx="241300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89" name="Flowchart: Connector 88"/>
          <p:cNvSpPr>
            <a:spLocks noChangeArrowheads="1"/>
          </p:cNvSpPr>
          <p:nvPr/>
        </p:nvSpPr>
        <p:spPr bwMode="auto">
          <a:xfrm>
            <a:off x="6297613" y="258127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0" name="Flowchart: Connector 89"/>
          <p:cNvSpPr>
            <a:spLocks noChangeArrowheads="1"/>
          </p:cNvSpPr>
          <p:nvPr/>
        </p:nvSpPr>
        <p:spPr bwMode="auto">
          <a:xfrm>
            <a:off x="7753350" y="3044825"/>
            <a:ext cx="219075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1" name="Flowchart: Connector 90"/>
          <p:cNvSpPr>
            <a:spLocks noChangeArrowheads="1"/>
          </p:cNvSpPr>
          <p:nvPr/>
        </p:nvSpPr>
        <p:spPr bwMode="auto">
          <a:xfrm>
            <a:off x="7008813" y="377348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2" name="Flowchart: Connector 91"/>
          <p:cNvSpPr>
            <a:spLocks noChangeArrowheads="1"/>
          </p:cNvSpPr>
          <p:nvPr/>
        </p:nvSpPr>
        <p:spPr bwMode="auto">
          <a:xfrm>
            <a:off x="7085013" y="44958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3" name="Flowchart: Connector 92"/>
          <p:cNvSpPr>
            <a:spLocks noChangeArrowheads="1"/>
          </p:cNvSpPr>
          <p:nvPr/>
        </p:nvSpPr>
        <p:spPr bwMode="auto">
          <a:xfrm>
            <a:off x="6813550" y="415766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4" name="Flowchart: Connector 93"/>
          <p:cNvSpPr>
            <a:spLocks noChangeArrowheads="1"/>
          </p:cNvSpPr>
          <p:nvPr/>
        </p:nvSpPr>
        <p:spPr bwMode="auto">
          <a:xfrm>
            <a:off x="3609975" y="1304925"/>
            <a:ext cx="219075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5" name="Flowchart: Connector 94"/>
          <p:cNvSpPr>
            <a:spLocks noChangeArrowheads="1"/>
          </p:cNvSpPr>
          <p:nvPr/>
        </p:nvSpPr>
        <p:spPr bwMode="auto">
          <a:xfrm>
            <a:off x="4645025" y="2382838"/>
            <a:ext cx="220663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6" name="Flowchart: Connector 95"/>
          <p:cNvSpPr>
            <a:spLocks noChangeArrowheads="1"/>
          </p:cNvSpPr>
          <p:nvPr/>
        </p:nvSpPr>
        <p:spPr bwMode="auto">
          <a:xfrm>
            <a:off x="6481763" y="321786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7" name="Flowchart: Connector 96"/>
          <p:cNvSpPr>
            <a:spLocks noChangeArrowheads="1"/>
          </p:cNvSpPr>
          <p:nvPr/>
        </p:nvSpPr>
        <p:spPr bwMode="auto">
          <a:xfrm>
            <a:off x="5945188" y="309721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8" name="Flowchart: Connector 97"/>
          <p:cNvSpPr>
            <a:spLocks noChangeArrowheads="1"/>
          </p:cNvSpPr>
          <p:nvPr/>
        </p:nvSpPr>
        <p:spPr bwMode="auto">
          <a:xfrm>
            <a:off x="5703888" y="16764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9" name="Flowchart: Connector 98"/>
          <p:cNvSpPr>
            <a:spLocks noChangeArrowheads="1"/>
          </p:cNvSpPr>
          <p:nvPr/>
        </p:nvSpPr>
        <p:spPr bwMode="auto">
          <a:xfrm>
            <a:off x="6626225" y="17145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0" name="Flowchart: Connector 99"/>
          <p:cNvSpPr>
            <a:spLocks noChangeArrowheads="1"/>
          </p:cNvSpPr>
          <p:nvPr/>
        </p:nvSpPr>
        <p:spPr bwMode="auto">
          <a:xfrm>
            <a:off x="4392613" y="138271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1" name="Flowchart: Connector 100"/>
          <p:cNvSpPr>
            <a:spLocks noChangeArrowheads="1"/>
          </p:cNvSpPr>
          <p:nvPr/>
        </p:nvSpPr>
        <p:spPr bwMode="auto">
          <a:xfrm>
            <a:off x="3787775" y="411956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" name="Flowchart: Connector 101"/>
          <p:cNvSpPr>
            <a:spLocks noChangeArrowheads="1"/>
          </p:cNvSpPr>
          <p:nvPr/>
        </p:nvSpPr>
        <p:spPr bwMode="auto">
          <a:xfrm>
            <a:off x="7924800" y="2670175"/>
            <a:ext cx="228600" cy="21590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" name="Flowchart: Connector 102"/>
          <p:cNvSpPr>
            <a:spLocks noChangeArrowheads="1"/>
          </p:cNvSpPr>
          <p:nvPr/>
        </p:nvSpPr>
        <p:spPr bwMode="auto">
          <a:xfrm>
            <a:off x="6253163" y="1781175"/>
            <a:ext cx="228600" cy="22701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4" name="Flowchart: Connector 103"/>
          <p:cNvSpPr>
            <a:spLocks noChangeArrowheads="1"/>
          </p:cNvSpPr>
          <p:nvPr/>
        </p:nvSpPr>
        <p:spPr bwMode="auto">
          <a:xfrm>
            <a:off x="7105650" y="2439988"/>
            <a:ext cx="228600" cy="204787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5" name="Flowchart: Connector 104"/>
          <p:cNvSpPr>
            <a:spLocks noChangeArrowheads="1"/>
          </p:cNvSpPr>
          <p:nvPr/>
        </p:nvSpPr>
        <p:spPr bwMode="auto">
          <a:xfrm>
            <a:off x="3208338" y="203993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6" name="Flowchart: Connector 105"/>
          <p:cNvSpPr>
            <a:spLocks noChangeArrowheads="1"/>
          </p:cNvSpPr>
          <p:nvPr/>
        </p:nvSpPr>
        <p:spPr bwMode="auto">
          <a:xfrm>
            <a:off x="6035675" y="4457700"/>
            <a:ext cx="228600" cy="22860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7" name="Flowchart: Connector 106"/>
          <p:cNvSpPr>
            <a:spLocks noChangeArrowheads="1"/>
          </p:cNvSpPr>
          <p:nvPr/>
        </p:nvSpPr>
        <p:spPr bwMode="auto">
          <a:xfrm>
            <a:off x="4224338" y="2214563"/>
            <a:ext cx="219075" cy="22860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8" name="Flowchart: Connector 107"/>
          <p:cNvSpPr>
            <a:spLocks noChangeArrowheads="1"/>
          </p:cNvSpPr>
          <p:nvPr/>
        </p:nvSpPr>
        <p:spPr bwMode="auto">
          <a:xfrm>
            <a:off x="7589838" y="1106488"/>
            <a:ext cx="212725" cy="22860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9" name="Flowchart: Connector 108"/>
          <p:cNvSpPr>
            <a:spLocks noChangeArrowheads="1"/>
          </p:cNvSpPr>
          <p:nvPr/>
        </p:nvSpPr>
        <p:spPr bwMode="auto">
          <a:xfrm>
            <a:off x="7643813" y="1793875"/>
            <a:ext cx="220662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0" name="Flowchart: Connector 109"/>
          <p:cNvSpPr>
            <a:spLocks noChangeArrowheads="1"/>
          </p:cNvSpPr>
          <p:nvPr/>
        </p:nvSpPr>
        <p:spPr bwMode="auto">
          <a:xfrm>
            <a:off x="874713" y="5756275"/>
            <a:ext cx="241300" cy="222250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1" name="Flowchart: Connector 110"/>
          <p:cNvSpPr>
            <a:spLocks noChangeArrowheads="1"/>
          </p:cNvSpPr>
          <p:nvPr/>
        </p:nvSpPr>
        <p:spPr bwMode="auto">
          <a:xfrm>
            <a:off x="7543800" y="348138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2" name="Flowchart: Connector 111"/>
          <p:cNvSpPr>
            <a:spLocks noChangeArrowheads="1"/>
          </p:cNvSpPr>
          <p:nvPr/>
        </p:nvSpPr>
        <p:spPr bwMode="auto">
          <a:xfrm>
            <a:off x="8053388" y="4013200"/>
            <a:ext cx="219075" cy="220663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3" name="Flowchart: Connector 112"/>
          <p:cNvSpPr>
            <a:spLocks noChangeArrowheads="1"/>
          </p:cNvSpPr>
          <p:nvPr/>
        </p:nvSpPr>
        <p:spPr bwMode="auto">
          <a:xfrm>
            <a:off x="5748338" y="4637088"/>
            <a:ext cx="219075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4" name="Flowchart: Connector 113"/>
          <p:cNvSpPr>
            <a:spLocks noChangeArrowheads="1"/>
          </p:cNvSpPr>
          <p:nvPr/>
        </p:nvSpPr>
        <p:spPr bwMode="auto">
          <a:xfrm>
            <a:off x="3862388" y="186213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5" name="Flowchart: Connector 114"/>
          <p:cNvSpPr>
            <a:spLocks noChangeArrowheads="1"/>
          </p:cNvSpPr>
          <p:nvPr/>
        </p:nvSpPr>
        <p:spPr bwMode="auto">
          <a:xfrm>
            <a:off x="7821613" y="914400"/>
            <a:ext cx="220662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6" name="Flowchart: Connector 115"/>
          <p:cNvSpPr>
            <a:spLocks noChangeArrowheads="1"/>
          </p:cNvSpPr>
          <p:nvPr/>
        </p:nvSpPr>
        <p:spPr bwMode="auto">
          <a:xfrm>
            <a:off x="5403850" y="5180013"/>
            <a:ext cx="220663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7" name="Flowchart: Connector 116"/>
          <p:cNvSpPr>
            <a:spLocks noChangeArrowheads="1"/>
          </p:cNvSpPr>
          <p:nvPr/>
        </p:nvSpPr>
        <p:spPr bwMode="auto">
          <a:xfrm>
            <a:off x="6637338" y="239553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8" name="Flowchart: Connector 117"/>
          <p:cNvSpPr>
            <a:spLocks noChangeArrowheads="1"/>
          </p:cNvSpPr>
          <p:nvPr/>
        </p:nvSpPr>
        <p:spPr bwMode="auto">
          <a:xfrm>
            <a:off x="7067550" y="108585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19" name="Flowchart: Connector 118"/>
          <p:cNvSpPr>
            <a:spLocks noChangeArrowheads="1"/>
          </p:cNvSpPr>
          <p:nvPr/>
        </p:nvSpPr>
        <p:spPr bwMode="auto">
          <a:xfrm>
            <a:off x="3206750" y="46355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0" name="Flowchart: Connector 119"/>
          <p:cNvSpPr>
            <a:spLocks noChangeArrowheads="1"/>
          </p:cNvSpPr>
          <p:nvPr/>
        </p:nvSpPr>
        <p:spPr bwMode="auto">
          <a:xfrm>
            <a:off x="7467600" y="199231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1" name="Flowchart: Connector 120"/>
          <p:cNvSpPr>
            <a:spLocks noChangeArrowheads="1"/>
          </p:cNvSpPr>
          <p:nvPr/>
        </p:nvSpPr>
        <p:spPr bwMode="auto">
          <a:xfrm>
            <a:off x="3754438" y="24003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2" name="Flowchart: Connector 121"/>
          <p:cNvSpPr>
            <a:spLocks noChangeArrowheads="1"/>
          </p:cNvSpPr>
          <p:nvPr/>
        </p:nvSpPr>
        <p:spPr bwMode="auto">
          <a:xfrm>
            <a:off x="5148263" y="3992563"/>
            <a:ext cx="219075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3" name="Flowchart: Connector 122"/>
          <p:cNvSpPr>
            <a:spLocks noChangeArrowheads="1"/>
          </p:cNvSpPr>
          <p:nvPr/>
        </p:nvSpPr>
        <p:spPr bwMode="auto">
          <a:xfrm>
            <a:off x="6042025" y="3630613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4" name="Flowchart: Connector 123"/>
          <p:cNvSpPr>
            <a:spLocks noChangeArrowheads="1"/>
          </p:cNvSpPr>
          <p:nvPr/>
        </p:nvSpPr>
        <p:spPr bwMode="auto">
          <a:xfrm>
            <a:off x="8191500" y="1133475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5" name="Flowchart: Connector 124"/>
          <p:cNvSpPr>
            <a:spLocks noChangeArrowheads="1"/>
          </p:cNvSpPr>
          <p:nvPr/>
        </p:nvSpPr>
        <p:spPr bwMode="auto">
          <a:xfrm>
            <a:off x="7239000" y="2008188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6" name="Flowchart: Connector 125"/>
          <p:cNvSpPr>
            <a:spLocks noChangeArrowheads="1"/>
          </p:cNvSpPr>
          <p:nvPr/>
        </p:nvSpPr>
        <p:spPr bwMode="auto">
          <a:xfrm>
            <a:off x="8562975" y="1633538"/>
            <a:ext cx="219075" cy="220662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7" name="Flowchart: Connector 126"/>
          <p:cNvSpPr>
            <a:spLocks noChangeArrowheads="1"/>
          </p:cNvSpPr>
          <p:nvPr/>
        </p:nvSpPr>
        <p:spPr bwMode="auto">
          <a:xfrm>
            <a:off x="7315200" y="762000"/>
            <a:ext cx="219075" cy="219075"/>
          </a:xfrm>
          <a:prstGeom prst="flowChartConnector">
            <a:avLst/>
          </a:prstGeom>
          <a:solidFill>
            <a:srgbClr val="00B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en-US" altLang="en-US" kern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5857875"/>
            <a:ext cx="6134100" cy="5238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B050"/>
                </a:solidFill>
                <a:latin typeface="Gill Sans MT" panose="020B0502020104020203" pitchFamily="34" charset="0"/>
              </a:rPr>
              <a:t>VIOLENCE IS NOT TOLERATED!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1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5" y="2321697"/>
            <a:ext cx="7476750" cy="15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Direct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Directly do something yourself.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Intervene.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Ask someone to stop what they are doing.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Check on someone you might be worried about.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Delegate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If you feel you can’t do something yourself, delegate to someone else.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Call the police.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Talk to a faculty or staff member.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Tell a business owner or staff member.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Distract</a:t>
            </a:r>
            <a:endParaRPr lang="en-US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Use a distraction to diffuse the situation.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“Accidentally” spill a drink.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Ask to borrow the phone of someone who is in a risky situation.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Ask for a ride.</a:t>
            </a:r>
          </a:p>
          <a:p>
            <a:pPr lvl="1"/>
            <a:r>
              <a:rPr lang="en-US" dirty="0" smtClean="0">
                <a:latin typeface="Gill Sans MT" panose="020B0502020104020203" pitchFamily="34" charset="0"/>
              </a:rPr>
              <a:t>Start an unrelated conversation.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68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753</Words>
  <Application>Microsoft Macintosh PowerPoint</Application>
  <PresentationFormat>On-screen Show (4:3)</PresentationFormat>
  <Paragraphs>138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Gill Sans MT</vt:lpstr>
      <vt:lpstr>ＭＳ Ｐゴシック</vt:lpstr>
      <vt:lpstr>Times</vt:lpstr>
      <vt:lpstr>Arial</vt:lpstr>
      <vt:lpstr>Office Theme</vt:lpstr>
      <vt:lpstr>Green Dot Training</vt:lpstr>
      <vt:lpstr>The Problem</vt:lpstr>
      <vt:lpstr>What is Green Dot?</vt:lpstr>
      <vt:lpstr>Green Dot at Auburn University</vt:lpstr>
      <vt:lpstr>PowerPoint Presentation</vt:lpstr>
      <vt:lpstr>PowerPoint Presentation</vt:lpstr>
      <vt:lpstr>Direct</vt:lpstr>
      <vt:lpstr>Delegate</vt:lpstr>
      <vt:lpstr>Distract</vt:lpstr>
      <vt:lpstr>How can you encourage Green Dot participation in your classroom?</vt:lpstr>
      <vt:lpstr>Proactive Green Dots</vt:lpstr>
      <vt:lpstr>Reactive Green Dots</vt:lpstr>
      <vt:lpstr>CHANGE THE NORMS</vt:lpstr>
      <vt:lpstr>Thanks and WAR EAGLE!! Questions?</vt:lpstr>
      <vt:lpstr>PowerPoint Presentation</vt:lpstr>
    </vt:vector>
  </TitlesOfParts>
  <Company>Auburn University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Dot Training</dc:title>
  <dc:creator>Tess Gibson</dc:creator>
  <cp:lastModifiedBy>Microsoft Office User</cp:lastModifiedBy>
  <cp:revision>24</cp:revision>
  <cp:lastPrinted>2016-09-16T13:32:22Z</cp:lastPrinted>
  <dcterms:created xsi:type="dcterms:W3CDTF">2016-09-14T15:04:25Z</dcterms:created>
  <dcterms:modified xsi:type="dcterms:W3CDTF">2016-10-04T16:09:39Z</dcterms:modified>
</cp:coreProperties>
</file>